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5" r:id="rId4"/>
    <p:sldId id="272" r:id="rId5"/>
    <p:sldId id="274" r:id="rId6"/>
    <p:sldId id="260" r:id="rId7"/>
    <p:sldId id="276" r:id="rId8"/>
    <p:sldId id="269" r:id="rId9"/>
    <p:sldId id="270" r:id="rId10"/>
    <p:sldId id="271" r:id="rId11"/>
    <p:sldId id="277" r:id="rId12"/>
    <p:sldId id="278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CAC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57" autoAdjust="0"/>
    <p:restoredTop sz="95292" autoAdjust="0"/>
  </p:normalViewPr>
  <p:slideViewPr>
    <p:cSldViewPr>
      <p:cViewPr varScale="1">
        <p:scale>
          <a:sx n="115" d="100"/>
          <a:sy n="115" d="100"/>
        </p:scale>
        <p:origin x="-108" y="-6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31F7-29FD-4120-82B9-A1E23F59B7EC}" type="datetimeFigureOut">
              <a:rPr lang="en-US" smtClean="0"/>
              <a:pPr/>
              <a:t>7/4/2010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C007-4092-4572-8F54-A0A8B9687B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31F7-29FD-4120-82B9-A1E23F59B7EC}" type="datetimeFigureOut">
              <a:rPr lang="en-US" smtClean="0"/>
              <a:pPr/>
              <a:t>7/4/2010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C007-4092-4572-8F54-A0A8B9687B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31F7-29FD-4120-82B9-A1E23F59B7EC}" type="datetimeFigureOut">
              <a:rPr lang="en-US" smtClean="0"/>
              <a:pPr/>
              <a:t>7/4/2010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C007-4092-4572-8F54-A0A8B9687B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31F7-29FD-4120-82B9-A1E23F59B7EC}" type="datetimeFigureOut">
              <a:rPr lang="en-US" smtClean="0"/>
              <a:pPr/>
              <a:t>7/4/2010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C007-4092-4572-8F54-A0A8B9687B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31F7-29FD-4120-82B9-A1E23F59B7EC}" type="datetimeFigureOut">
              <a:rPr lang="en-US" smtClean="0"/>
              <a:pPr/>
              <a:t>7/4/2010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C007-4092-4572-8F54-A0A8B9687B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31F7-29FD-4120-82B9-A1E23F59B7EC}" type="datetimeFigureOut">
              <a:rPr lang="en-US" smtClean="0"/>
              <a:pPr/>
              <a:t>7/4/2010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C007-4092-4572-8F54-A0A8B9687B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31F7-29FD-4120-82B9-A1E23F59B7EC}" type="datetimeFigureOut">
              <a:rPr lang="en-US" smtClean="0"/>
              <a:pPr/>
              <a:t>7/4/2010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C007-4092-4572-8F54-A0A8B9687B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31F7-29FD-4120-82B9-A1E23F59B7EC}" type="datetimeFigureOut">
              <a:rPr lang="en-US" smtClean="0"/>
              <a:pPr/>
              <a:t>7/4/2010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C007-4092-4572-8F54-A0A8B9687B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31F7-29FD-4120-82B9-A1E23F59B7EC}" type="datetimeFigureOut">
              <a:rPr lang="en-US" smtClean="0"/>
              <a:pPr/>
              <a:t>7/4/2010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C007-4092-4572-8F54-A0A8B9687B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31F7-29FD-4120-82B9-A1E23F59B7EC}" type="datetimeFigureOut">
              <a:rPr lang="en-US" smtClean="0"/>
              <a:pPr/>
              <a:t>7/4/2010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C007-4092-4572-8F54-A0A8B9687B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31F7-29FD-4120-82B9-A1E23F59B7EC}" type="datetimeFigureOut">
              <a:rPr lang="en-US" smtClean="0"/>
              <a:pPr/>
              <a:t>7/4/2010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C007-4092-4572-8F54-A0A8B9687B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A31F7-29FD-4120-82B9-A1E23F59B7EC}" type="datetimeFigureOut">
              <a:rPr lang="en-US" smtClean="0"/>
              <a:pPr/>
              <a:t>7/4/2010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7C007-4092-4572-8F54-A0A8B9687B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2590800"/>
            <a:ext cx="7772400" cy="1470025"/>
          </a:xfrm>
        </p:spPr>
        <p:txBody>
          <a:bodyPr/>
          <a:lstStyle/>
          <a:p>
            <a:pPr algn="r"/>
            <a:r>
              <a:rPr lang="en-US" dirty="0" smtClean="0"/>
              <a:t>Solving Iterated Functions Using Genetic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419600"/>
            <a:ext cx="6400800" cy="1371600"/>
          </a:xfrm>
        </p:spPr>
        <p:txBody>
          <a:bodyPr>
            <a:normAutofit/>
          </a:bodyPr>
          <a:lstStyle/>
          <a:p>
            <a:pPr algn="l"/>
            <a:r>
              <a:rPr lang="en-US" sz="2000" dirty="0" smtClean="0"/>
              <a:t>Michael Schmidt</a:t>
            </a:r>
          </a:p>
          <a:p>
            <a:pPr algn="l"/>
            <a:r>
              <a:rPr lang="en-US" sz="2000" dirty="0" err="1" smtClean="0"/>
              <a:t>Hod</a:t>
            </a:r>
            <a:r>
              <a:rPr lang="en-US" sz="2000" dirty="0" smtClean="0"/>
              <a:t> Lipson</a:t>
            </a:r>
          </a:p>
          <a:p>
            <a:pPr algn="l"/>
            <a:r>
              <a:rPr lang="en-US" sz="2000" dirty="0" smtClean="0"/>
              <a:t>2010 HUMIES Competition</a:t>
            </a:r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2321" y="5562600"/>
            <a:ext cx="988679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91200"/>
            <a:ext cx="294237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04800" y="0"/>
            <a:ext cx="46714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5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5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5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5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15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))</a:t>
            </a:r>
            <a:endParaRPr lang="en-US" sz="15000" dirty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New Solution </a:t>
            </a:r>
            <a:r>
              <a:rPr lang="en-US" dirty="0" smtClean="0"/>
              <a:t>Found with</a:t>
            </a:r>
            <a:br>
              <a:rPr lang="en-US" dirty="0" smtClean="0"/>
            </a:br>
            <a:r>
              <a:rPr lang="en-US" dirty="0" smtClean="0"/>
              <a:t> Genetic Programming</a:t>
            </a:r>
            <a:endParaRPr lang="en-US" dirty="0"/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2209800" y="3657600"/>
          <a:ext cx="4648200" cy="1345409"/>
        </p:xfrm>
        <a:graphic>
          <a:graphicData uri="http://schemas.openxmlformats.org/presentationml/2006/ole">
            <p:oleObj spid="_x0000_s28674" name="Equation" r:id="rId3" imgW="1447560" imgH="419040" progId="Equation.3">
              <p:embed/>
            </p:oleObj>
          </a:graphicData>
        </a:graphic>
      </p:graphicFrame>
      <p:sp>
        <p:nvSpPr>
          <p:cNvPr id="4" name="Rectangle 3"/>
          <p:cNvSpPr/>
          <p:nvPr/>
        </p:nvSpPr>
        <p:spPr>
          <a:xfrm>
            <a:off x="2743200" y="1905000"/>
            <a:ext cx="338426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400" i="1" dirty="0" smtClean="0">
                <a:latin typeface="Times New Roman" pitchFamily="18" charset="0"/>
              </a:rPr>
              <a:t>f</a:t>
            </a:r>
            <a:r>
              <a:rPr lang="en-US" sz="4400" dirty="0" smtClean="0">
                <a:latin typeface="Times New Roman" pitchFamily="18" charset="0"/>
              </a:rPr>
              <a:t>(</a:t>
            </a:r>
            <a:r>
              <a:rPr lang="en-US" sz="4400" i="1" dirty="0" smtClean="0">
                <a:latin typeface="Times New Roman" pitchFamily="18" charset="0"/>
              </a:rPr>
              <a:t>f</a:t>
            </a:r>
            <a:r>
              <a:rPr lang="en-US" sz="4400" dirty="0" smtClean="0">
                <a:latin typeface="Times New Roman" pitchFamily="18" charset="0"/>
              </a:rPr>
              <a:t>(</a:t>
            </a:r>
            <a:r>
              <a:rPr lang="en-US" sz="4400" i="1" dirty="0" smtClean="0">
                <a:latin typeface="Times New Roman" pitchFamily="18" charset="0"/>
              </a:rPr>
              <a:t>x</a:t>
            </a:r>
            <a:r>
              <a:rPr lang="en-US" sz="4400" dirty="0" smtClean="0">
                <a:latin typeface="Times New Roman" pitchFamily="18" charset="0"/>
              </a:rPr>
              <a:t>)) = </a:t>
            </a:r>
            <a:r>
              <a:rPr lang="en-US" sz="4400" i="1" dirty="0" smtClean="0">
                <a:latin typeface="Times New Roman" pitchFamily="18" charset="0"/>
              </a:rPr>
              <a:t>x</a:t>
            </a:r>
            <a:r>
              <a:rPr lang="en-US" sz="4400" baseline="30000" dirty="0" smtClean="0">
                <a:latin typeface="Times New Roman" pitchFamily="18" charset="0"/>
              </a:rPr>
              <a:t>2</a:t>
            </a:r>
            <a:r>
              <a:rPr lang="en-US" sz="4400" dirty="0" smtClean="0">
                <a:latin typeface="Times New Roman" pitchFamily="18" charset="0"/>
              </a:rPr>
              <a:t> – 2</a:t>
            </a:r>
            <a:endParaRPr lang="en-US" sz="4400" dirty="0"/>
          </a:p>
        </p:txBody>
      </p:sp>
      <p:sp>
        <p:nvSpPr>
          <p:cNvPr id="5" name="Down Arrow 4"/>
          <p:cNvSpPr/>
          <p:nvPr/>
        </p:nvSpPr>
        <p:spPr>
          <a:xfrm>
            <a:off x="4114800" y="2895600"/>
            <a:ext cx="6858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3124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Human Competitive: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447800"/>
            <a:ext cx="5867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Long-developed and infamous problem </a:t>
            </a:r>
            <a:r>
              <a:rPr lang="en-US" sz="2400" dirty="0" smtClean="0"/>
              <a:t>in </a:t>
            </a:r>
            <a:r>
              <a:rPr lang="en-US" sz="2400" dirty="0" smtClean="0"/>
              <a:t>physics and mathematics</a:t>
            </a:r>
            <a:endParaRPr lang="en-US" sz="2400" dirty="0" smtClean="0"/>
          </a:p>
          <a:p>
            <a:pPr marL="274320" indent="-27432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Has required </a:t>
            </a:r>
            <a:r>
              <a:rPr lang="en-US" sz="2400" dirty="0" smtClean="0"/>
              <a:t>deep human insight into mathematics to solve special cases</a:t>
            </a:r>
            <a:endParaRPr lang="en-US" sz="2400" dirty="0" smtClean="0"/>
          </a:p>
          <a:p>
            <a:pPr marL="274320" indent="-27432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No other general method </a:t>
            </a:r>
            <a:r>
              <a:rPr lang="en-US" sz="2400" dirty="0" smtClean="0"/>
              <a:t>exists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3124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>
                    <a:lumMod val="75000"/>
                  </a:schemeClr>
                </a:solidFill>
              </a:rPr>
              <a:t>Human Competitive:</a:t>
            </a:r>
            <a:endParaRPr lang="en-US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447800"/>
            <a:ext cx="5867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Long-developed and infamous problem 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in 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physics and mathematics</a:t>
            </a:r>
            <a:endParaRPr lang="en-US" sz="24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274320" indent="-27432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Has required 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deep human insight into mathematics to solve special cases</a:t>
            </a:r>
            <a:endParaRPr lang="en-US" sz="24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274320" indent="-27432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No other general method 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exists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638800" y="3581400"/>
            <a:ext cx="3124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 Best Entry: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95600" y="4751963"/>
            <a:ext cx="62484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Entirely new solution found via GP</a:t>
            </a:r>
          </a:p>
          <a:p>
            <a:pPr marL="274320" indent="-27432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Fastest this problem has ever been solved</a:t>
            </a:r>
          </a:p>
          <a:p>
            <a:pPr marL="274320" indent="-27432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Potential impact in many fields, where such problems have never been </a:t>
            </a:r>
            <a:r>
              <a:rPr lang="en-US" sz="2400" dirty="0" smtClean="0"/>
              <a:t>solved </a:t>
            </a:r>
            <a:r>
              <a:rPr lang="en-US" sz="2400" dirty="0" smtClean="0"/>
              <a:t>before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Conclusions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2286000"/>
            <a:ext cx="75025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Use GP to Solve Iterated Functions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2976927" y="2667000"/>
            <a:ext cx="6167073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))</a:t>
            </a:r>
            <a:endParaRPr lang="en-US" sz="20000" dirty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Iterated </a:t>
            </a:r>
            <a:r>
              <a:rPr lang="en-US" dirty="0"/>
              <a:t>Functions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" y="2006025"/>
            <a:ext cx="17588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)) =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78926" y="2006025"/>
            <a:ext cx="13724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43000" y="2691825"/>
            <a:ext cx="24897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)) =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+ 2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78926" y="2691825"/>
            <a:ext cx="20810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+ 1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43000" y="3377625"/>
            <a:ext cx="19976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)) =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78926" y="3377625"/>
            <a:ext cx="16113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43000" y="4063425"/>
            <a:ext cx="35734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)) = (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+ 1)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+1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78926" y="4063425"/>
            <a:ext cx="22172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+ 1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56830" y="4749225"/>
            <a:ext cx="26003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)) =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– 2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92756" y="4749225"/>
            <a:ext cx="14173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= 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43000" y="1548825"/>
            <a:ext cx="2467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/>
              <a:t>Iterated Function:</a:t>
            </a:r>
            <a:endParaRPr lang="en-US" sz="2400" b="1" u="sng" dirty="0"/>
          </a:p>
        </p:txBody>
      </p:sp>
      <p:sp>
        <p:nvSpPr>
          <p:cNvPr id="24" name="TextBox 23"/>
          <p:cNvSpPr txBox="1"/>
          <p:nvPr/>
        </p:nvSpPr>
        <p:spPr>
          <a:xfrm>
            <a:off x="5334000" y="1548825"/>
            <a:ext cx="12339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/>
              <a:t>Answer:</a:t>
            </a:r>
            <a:endParaRPr lang="en-US" sz="2400" b="1" u="sng" dirty="0"/>
          </a:p>
        </p:txBody>
      </p:sp>
      <p:grpSp>
        <p:nvGrpSpPr>
          <p:cNvPr id="27" name="Group 26"/>
          <p:cNvGrpSpPr/>
          <p:nvPr/>
        </p:nvGrpSpPr>
        <p:grpSpPr>
          <a:xfrm>
            <a:off x="685800" y="4698078"/>
            <a:ext cx="7010400" cy="1081454"/>
            <a:chOff x="685800" y="4698078"/>
            <a:chExt cx="7010400" cy="1081454"/>
          </a:xfrm>
        </p:grpSpPr>
        <p:sp>
          <p:nvSpPr>
            <p:cNvPr id="25" name="Rounded Rectangle 24"/>
            <p:cNvSpPr/>
            <p:nvPr/>
          </p:nvSpPr>
          <p:spPr>
            <a:xfrm>
              <a:off x="685800" y="4698078"/>
              <a:ext cx="7010400" cy="712122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048000" y="5410200"/>
              <a:ext cx="40286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Why is this problem so hard for humans?</a:t>
              </a:r>
              <a:endParaRPr lang="en-US" i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of Intelligence:</a:t>
            </a:r>
            <a:endParaRPr lang="en-US" dirty="0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4419600"/>
            <a:ext cx="345757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3429000"/>
            <a:ext cx="26670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2895600"/>
            <a:ext cx="2171700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1295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f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(</a:t>
            </a:r>
            <a:r>
              <a:rPr kumimoji="0" lang="en-US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f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(</a:t>
            </a:r>
            <a:r>
              <a:rPr kumimoji="0" lang="en-US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x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)) = </a:t>
            </a:r>
            <a:r>
              <a:rPr kumimoji="0" lang="en-US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x</a:t>
            </a:r>
            <a:r>
              <a:rPr kumimoji="0" lang="en-US" sz="4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2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– 2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0" y="535287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 smtClean="0"/>
              <a:t>B. A. Brown, A. R. Brown, and M. F. </a:t>
            </a:r>
            <a:r>
              <a:rPr lang="en-US" sz="1200" dirty="0" err="1" smtClean="0"/>
              <a:t>Shlesinger</a:t>
            </a:r>
            <a:r>
              <a:rPr lang="en-US" sz="1200" dirty="0" smtClean="0"/>
              <a:t>, "Solutions of Doubly and Higher Order Iterated Equations," Journal of Statistical Physics, vol. 110, pp. 1087-1097, 2003.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152400" y="5410200"/>
            <a:ext cx="4343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"</a:t>
            </a:r>
            <a:r>
              <a:rPr lang="en-US" sz="1200" dirty="0" err="1" smtClean="0"/>
              <a:t>Mathvn</a:t>
            </a:r>
            <a:r>
              <a:rPr lang="en-US" sz="1200" dirty="0" smtClean="0"/>
              <a:t> journal problems," in </a:t>
            </a:r>
            <a:r>
              <a:rPr lang="en-US" sz="1200" dirty="0" err="1" smtClean="0"/>
              <a:t>Mathvn</a:t>
            </a:r>
            <a:r>
              <a:rPr lang="en-US" sz="1200" dirty="0" smtClean="0"/>
              <a:t>. vol. 01/2009 mathvn.org, 2009.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914400" y="2438400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problem has become famous in math and physics circles for requiring deep mathematical insight in order to solve.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85800" y="59436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Appeared in mathematical competitions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334000" y="60198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The rumored fastest solver Michael Fisher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i="1" dirty="0" smtClean="0"/>
              <a:t>known</a:t>
            </a:r>
            <a:r>
              <a:rPr lang="en-US" dirty="0" smtClean="0"/>
              <a:t> solution requires deep human insight to solve a special case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" y="1663890"/>
            <a:ext cx="36439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Assume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))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)):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86854" y="1663890"/>
            <a:ext cx="25715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))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2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" y="2730690"/>
            <a:ext cx="4903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Next assume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2</a:t>
            </a:r>
            <a:r>
              <a:rPr lang="en-US" sz="2400" dirty="0" smtClean="0"/>
              <a:t> and let 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63054" y="2726225"/>
            <a:ext cx="232627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2,</a:t>
            </a:r>
          </a:p>
          <a:p>
            <a:pPr>
              <a:spcAft>
                <a:spcPts val="1200"/>
              </a:spcAft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2,</a:t>
            </a:r>
          </a:p>
          <a:p>
            <a:pPr>
              <a:spcAft>
                <a:spcPts val="1200"/>
              </a:spcAft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2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2</a:t>
            </a:r>
          </a:p>
          <a:p>
            <a:pPr>
              <a:spcAft>
                <a:spcPts val="1200"/>
              </a:spcAft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63054" y="4635690"/>
            <a:ext cx="36279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= 2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)) = 2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200" y="4711890"/>
            <a:ext cx="1933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By inspection:</a:t>
            </a:r>
            <a:endParaRPr lang="en-US" sz="2400" dirty="0"/>
          </a:p>
        </p:txBody>
      </p:sp>
      <p:graphicFrame>
        <p:nvGraphicFramePr>
          <p:cNvPr id="30721" name="Object 1"/>
          <p:cNvGraphicFramePr>
            <a:graphicFrameLocks noChangeAspect="1"/>
          </p:cNvGraphicFramePr>
          <p:nvPr/>
        </p:nvGraphicFramePr>
        <p:xfrm>
          <a:off x="5363054" y="5778690"/>
          <a:ext cx="3733800" cy="1003110"/>
        </p:xfrm>
        <a:graphic>
          <a:graphicData uri="http://schemas.openxmlformats.org/presentationml/2006/ole">
            <p:oleObj spid="_x0000_s30721" name="Equation" r:id="rId3" imgW="1701720" imgH="45720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76200" y="6083490"/>
            <a:ext cx="29642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Double angle formula: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  <p:bldP spid="13" grpId="0"/>
      <p:bldP spid="15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But there are possibly many solutions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362200" y="1828800"/>
            <a:ext cx="17588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)) =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35237" y="1828800"/>
            <a:ext cx="13724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42711" y="2615625"/>
            <a:ext cx="15776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= –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57800" y="3429000"/>
            <a:ext cx="16914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= 1/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04800" y="4572000"/>
            <a:ext cx="8534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This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a dark area of mathematics; Only a few special cases of functional problems have ever been solved.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5791200"/>
            <a:ext cx="5695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Yet, Genetic Programming can find these solutions easily….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i="1" dirty="0" smtClean="0">
                <a:latin typeface="Times New Roman" pitchFamily="18" charset="0"/>
              </a:rPr>
              <a:t>f</a:t>
            </a:r>
            <a:r>
              <a:rPr lang="en-US" dirty="0" smtClean="0">
                <a:latin typeface="Times New Roman" pitchFamily="18" charset="0"/>
              </a:rPr>
              <a:t>(</a:t>
            </a:r>
            <a:r>
              <a:rPr lang="en-US" i="1" dirty="0" smtClean="0">
                <a:latin typeface="Times New Roman" pitchFamily="18" charset="0"/>
              </a:rPr>
              <a:t>f</a:t>
            </a:r>
            <a:r>
              <a:rPr lang="en-US" dirty="0" smtClean="0">
                <a:latin typeface="Times New Roman" pitchFamily="18" charset="0"/>
              </a:rPr>
              <a:t>(</a:t>
            </a:r>
            <a:r>
              <a:rPr lang="en-US" i="1" dirty="0" smtClean="0">
                <a:latin typeface="Times New Roman" pitchFamily="18" charset="0"/>
              </a:rPr>
              <a:t>x</a:t>
            </a:r>
            <a:r>
              <a:rPr lang="en-US" dirty="0" smtClean="0">
                <a:latin typeface="Times New Roman" pitchFamily="18" charset="0"/>
              </a:rPr>
              <a:t>)) = </a:t>
            </a:r>
            <a:r>
              <a:rPr lang="en-US" i="1" dirty="0" smtClean="0">
                <a:latin typeface="Times New Roman" pitchFamily="18" charset="0"/>
              </a:rPr>
              <a:t>x</a:t>
            </a:r>
            <a:r>
              <a:rPr lang="en-US" baseline="30000" dirty="0" smtClean="0">
                <a:latin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</a:rPr>
              <a:t> – 2</a:t>
            </a:r>
            <a:endParaRPr lang="en-US" dirty="0"/>
          </a:p>
        </p:txBody>
      </p:sp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4855536" y="4267200"/>
            <a:ext cx="203613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What is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)?</a:t>
            </a: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76200" y="3048000"/>
            <a:ext cx="4648200" cy="3733800"/>
            <a:chOff x="2097" y="1968"/>
            <a:chExt cx="2928" cy="2352"/>
          </a:xfrm>
        </p:grpSpPr>
        <p:pic>
          <p:nvPicPr>
            <p:cNvPr id="107527" name="Picture 7" descr="x2-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640" y="1968"/>
              <a:ext cx="2385" cy="1987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107529" name="Line 9"/>
            <p:cNvSpPr>
              <a:spLocks noChangeShapeType="1"/>
            </p:cNvSpPr>
            <p:nvPr/>
          </p:nvSpPr>
          <p:spPr bwMode="auto">
            <a:xfrm flipV="1">
              <a:off x="2529" y="1968"/>
              <a:ext cx="0" cy="20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530" name="Line 10"/>
            <p:cNvSpPr>
              <a:spLocks noChangeShapeType="1"/>
            </p:cNvSpPr>
            <p:nvPr/>
          </p:nvSpPr>
          <p:spPr bwMode="auto">
            <a:xfrm>
              <a:off x="2640" y="4080"/>
              <a:ext cx="235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531" name="Text Box 11"/>
            <p:cNvSpPr txBox="1">
              <a:spLocks noChangeArrowheads="1"/>
            </p:cNvSpPr>
            <p:nvPr/>
          </p:nvSpPr>
          <p:spPr bwMode="auto">
            <a:xfrm>
              <a:off x="3744" y="4089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i="1" dirty="0"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107532" name="Text Box 12"/>
            <p:cNvSpPr txBox="1">
              <a:spLocks noChangeArrowheads="1"/>
            </p:cNvSpPr>
            <p:nvPr/>
          </p:nvSpPr>
          <p:spPr bwMode="auto">
            <a:xfrm>
              <a:off x="2097" y="2880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i="1" dirty="0">
                  <a:latin typeface="Times New Roman" pitchFamily="18" charset="0"/>
                </a:rPr>
                <a:t>f(f(x))</a:t>
              </a:r>
            </a:p>
          </p:txBody>
        </p:sp>
        <p:sp>
          <p:nvSpPr>
            <p:cNvPr id="10" name="Text Box 12"/>
            <p:cNvSpPr txBox="1">
              <a:spLocks noChangeArrowheads="1"/>
            </p:cNvSpPr>
            <p:nvPr/>
          </p:nvSpPr>
          <p:spPr bwMode="auto">
            <a:xfrm>
              <a:off x="4545" y="1968"/>
              <a:ext cx="48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i="1" dirty="0" smtClean="0">
                  <a:latin typeface="Times New Roman" pitchFamily="18" charset="0"/>
                </a:rPr>
                <a:t>x</a:t>
              </a:r>
              <a:r>
                <a:rPr lang="en-US" i="1" baseline="30000" dirty="0" smtClean="0">
                  <a:latin typeface="Times New Roman" pitchFamily="18" charset="0"/>
                </a:rPr>
                <a:t>2</a:t>
              </a:r>
              <a:r>
                <a:rPr lang="en-US" i="1" dirty="0" smtClean="0">
                  <a:latin typeface="Times New Roman" pitchFamily="18" charset="0"/>
                </a:rPr>
                <a:t> – 2 </a:t>
              </a:r>
              <a:endParaRPr lang="en-US" i="1" dirty="0">
                <a:latin typeface="Times New Roman" pitchFamily="1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706697" y="1173162"/>
            <a:ext cx="76926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Straightforward application of Symbolic Regression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6019800" y="2743200"/>
            <a:ext cx="2209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Solutions iterated twice: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1347788" y="1905000"/>
            <a:ext cx="28166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Fitness of a candidate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 smtClean="0"/>
              <a:t> </a:t>
            </a:r>
            <a:r>
              <a:rPr lang="en-US" dirty="0"/>
              <a:t>= 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090988" y="1778689"/>
          <a:ext cx="2233612" cy="659711"/>
        </p:xfrm>
        <a:graphic>
          <a:graphicData uri="http://schemas.openxmlformats.org/presentationml/2006/ole">
            <p:oleObj spid="_x0000_s48129" name="Equation" r:id="rId4" imgW="1460160" imgH="431640" progId="Equation.3">
              <p:embed/>
            </p:oleObj>
          </a:graphicData>
        </a:graphic>
      </p:graphicFrame>
      <p:cxnSp>
        <p:nvCxnSpPr>
          <p:cNvPr id="17" name="Straight Arrow Connector 16"/>
          <p:cNvCxnSpPr/>
          <p:nvPr/>
        </p:nvCxnSpPr>
        <p:spPr>
          <a:xfrm rot="10800000">
            <a:off x="5638800" y="2286000"/>
            <a:ext cx="609600" cy="4572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1768555"/>
            <a:ext cx="2930843" cy="2399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1752600"/>
            <a:ext cx="2930843" cy="2399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86733" y="1758738"/>
            <a:ext cx="2930843" cy="2399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Solved in 81 seconds</a:t>
            </a:r>
            <a:endParaRPr lang="en-US" dirty="0"/>
          </a:p>
        </p:txBody>
      </p:sp>
      <p:pic>
        <p:nvPicPr>
          <p:cNvPr id="7" name="Picture 1" descr="fit_vs_time"/>
          <p:cNvPicPr>
            <a:picLocks noChangeAspect="1" noChangeArrowheads="1"/>
          </p:cNvPicPr>
          <p:nvPr/>
        </p:nvPicPr>
        <p:blipFill>
          <a:blip r:embed="rId5" cstate="print"/>
          <a:srcRect l="1714" t="4572" r="5142"/>
          <a:stretch>
            <a:fillRect/>
          </a:stretch>
        </p:blipFill>
        <p:spPr bwMode="auto">
          <a:xfrm>
            <a:off x="2209800" y="4598316"/>
            <a:ext cx="2723978" cy="2111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onv_vs_time"/>
          <p:cNvPicPr>
            <a:picLocks noChangeAspect="1" noChangeArrowheads="1"/>
          </p:cNvPicPr>
          <p:nvPr/>
        </p:nvPicPr>
        <p:blipFill>
          <a:blip r:embed="rId6" cstate="print"/>
          <a:srcRect l="1714" t="4572" r="5142"/>
          <a:stretch>
            <a:fillRect/>
          </a:stretch>
        </p:blipFill>
        <p:spPr bwMode="auto">
          <a:xfrm>
            <a:off x="5029200" y="4594884"/>
            <a:ext cx="2743200" cy="2118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81000" y="5181600"/>
            <a:ext cx="1651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And </a:t>
            </a:r>
          </a:p>
          <a:p>
            <a:pPr algn="ctr"/>
            <a:r>
              <a:rPr lang="en-US" dirty="0" smtClean="0"/>
              <a:t>Solved Reliably: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72885" y="6025634"/>
            <a:ext cx="8515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50 trials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6768485" y="6025634"/>
            <a:ext cx="8515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50 trials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04800" y="2144909"/>
          <a:ext cx="8534400" cy="1055491"/>
        </p:xfrm>
        <a:graphic>
          <a:graphicData uri="http://schemas.openxmlformats.org/presentationml/2006/ole">
            <p:oleObj spid="_x0000_s26628" name="Equation" r:id="rId3" imgW="3593880" imgH="44424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133600" y="4724400"/>
          <a:ext cx="4419600" cy="1257131"/>
        </p:xfrm>
        <a:graphic>
          <a:graphicData uri="http://schemas.openxmlformats.org/presentationml/2006/ole">
            <p:oleObj spid="_x0000_s26631" name="Equation" r:id="rId4" imgW="1473120" imgH="419040" progId="Equation.3">
              <p:embed/>
            </p:oleObj>
          </a:graphicData>
        </a:graphic>
      </p:graphicFrame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Nearly Perfect Fitness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600200" y="2590800"/>
            <a:ext cx="6324600" cy="533400"/>
            <a:chOff x="1600200" y="2590800"/>
            <a:chExt cx="6324600" cy="5334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600200" y="3124200"/>
              <a:ext cx="17526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953000" y="2590800"/>
              <a:ext cx="17526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6172200" y="3124200"/>
              <a:ext cx="17526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762000" y="3810000"/>
            <a:ext cx="5886291" cy="461665"/>
            <a:chOff x="762000" y="3810000"/>
            <a:chExt cx="5886291" cy="461665"/>
          </a:xfrm>
        </p:grpSpPr>
        <p:sp>
          <p:nvSpPr>
            <p:cNvPr id="11" name="TextBox 10"/>
            <p:cNvSpPr txBox="1"/>
            <p:nvPr/>
          </p:nvSpPr>
          <p:spPr>
            <a:xfrm>
              <a:off x="762000" y="3810000"/>
              <a:ext cx="58862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The genetic program is trying to take a limit….</a:t>
              </a:r>
              <a:endParaRPr lang="en-US" sz="2400" dirty="0"/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914400" y="4217322"/>
              <a:ext cx="5334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1" name="Object 5"/>
          <p:cNvGraphicFramePr>
            <a:graphicFrameLocks noChangeAspect="1"/>
          </p:cNvGraphicFramePr>
          <p:nvPr/>
        </p:nvGraphicFramePr>
        <p:xfrm>
          <a:off x="1905000" y="1600200"/>
          <a:ext cx="5486400" cy="1145088"/>
        </p:xfrm>
        <a:graphic>
          <a:graphicData uri="http://schemas.openxmlformats.org/presentationml/2006/ole">
            <p:oleObj spid="_x0000_s27651" name="Equation" r:id="rId3" imgW="2070000" imgH="431640" progId="Equation.3">
              <p:embed/>
            </p:oleObj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1316182" y="3048000"/>
          <a:ext cx="6684818" cy="1143000"/>
        </p:xfrm>
        <a:graphic>
          <a:graphicData uri="http://schemas.openxmlformats.org/presentationml/2006/ole">
            <p:oleObj spid="_x0000_s27653" name="Equation" r:id="rId4" imgW="2527200" imgH="43164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590800" y="4876800"/>
          <a:ext cx="3640540" cy="838200"/>
        </p:xfrm>
        <a:graphic>
          <a:graphicData uri="http://schemas.openxmlformats.org/presentationml/2006/ole">
            <p:oleObj spid="_x0000_s27654" name="Equation" r:id="rId5" imgW="1269720" imgH="291960" progId="Equation.3">
              <p:embed/>
            </p:oleObj>
          </a:graphicData>
        </a:graphic>
      </p:graphicFrame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Exactly Correct </a:t>
            </a:r>
            <a:r>
              <a:rPr lang="en-US" dirty="0" err="1" smtClean="0"/>
              <a:t>Symbolicly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4953000" y="4800600"/>
            <a:ext cx="3551523" cy="1207532"/>
            <a:chOff x="4953000" y="4800600"/>
            <a:chExt cx="3551523" cy="1207532"/>
          </a:xfrm>
        </p:grpSpPr>
        <p:sp>
          <p:nvSpPr>
            <p:cNvPr id="8" name="Oval 7"/>
            <p:cNvSpPr/>
            <p:nvPr/>
          </p:nvSpPr>
          <p:spPr>
            <a:xfrm>
              <a:off x="4953000" y="4800600"/>
              <a:ext cx="1524000" cy="7620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257800" y="5638800"/>
              <a:ext cx="32467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The solution is </a:t>
              </a:r>
              <a:r>
                <a:rPr lang="en-US" i="1" dirty="0" err="1" smtClean="0">
                  <a:solidFill>
                    <a:srgbClr val="FF0000"/>
                  </a:solidFill>
                </a:rPr>
                <a:t>symbolicly</a:t>
              </a:r>
              <a:r>
                <a:rPr lang="en-US" i="1" dirty="0" smtClean="0">
                  <a:solidFill>
                    <a:srgbClr val="FF0000"/>
                  </a:solidFill>
                </a:rPr>
                <a:t> correct</a:t>
              </a:r>
              <a:endParaRPr lang="en-US" i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1152</TotalTime>
  <Words>495</Words>
  <Application>Microsoft Office PowerPoint</Application>
  <PresentationFormat>On-screen Show (4:3)</PresentationFormat>
  <Paragraphs>78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Equation</vt:lpstr>
      <vt:lpstr>Solving Iterated Functions Using Genetic Programming</vt:lpstr>
      <vt:lpstr>Iterated Functions</vt:lpstr>
      <vt:lpstr>Test of Intelligence:</vt:lpstr>
      <vt:lpstr>The known solution requires deep human insight to solve a special case</vt:lpstr>
      <vt:lpstr>But there are possibly many solutions</vt:lpstr>
      <vt:lpstr>f(f(x)) = x2 – 2</vt:lpstr>
      <vt:lpstr>Solved in 81 seconds</vt:lpstr>
      <vt:lpstr>Nearly Perfect Fitness</vt:lpstr>
      <vt:lpstr>Exactly Correct Symbolicly</vt:lpstr>
      <vt:lpstr>New Solution Found with  Genetic Programming</vt:lpstr>
      <vt:lpstr>Human Competitive:</vt:lpstr>
      <vt:lpstr>Human Competitive:</vt:lpstr>
      <vt:lpstr>Conclusions</vt:lpstr>
    </vt:vector>
  </TitlesOfParts>
  <Company>Cornell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Schmidt</dc:creator>
  <cp:lastModifiedBy>Schmidt</cp:lastModifiedBy>
  <cp:revision>79</cp:revision>
  <dcterms:created xsi:type="dcterms:W3CDTF">2009-07-06T14:22:38Z</dcterms:created>
  <dcterms:modified xsi:type="dcterms:W3CDTF">2010-07-05T00:54:14Z</dcterms:modified>
</cp:coreProperties>
</file>